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59" r:id="rId5"/>
    <p:sldId id="274" r:id="rId6"/>
    <p:sldId id="276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75" r:id="rId15"/>
    <p:sldId id="261" r:id="rId16"/>
    <p:sldId id="272" r:id="rId17"/>
    <p:sldId id="27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co-Conscious Crypto?"/>
          <p:cNvSpPr txBox="1">
            <a:spLocks noGrp="1"/>
          </p:cNvSpPr>
          <p:nvPr>
            <p:ph type="title"/>
          </p:nvPr>
        </p:nvSpPr>
        <p:spPr>
          <a:xfrm>
            <a:off x="967827" y="2137026"/>
            <a:ext cx="21971002" cy="1433165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lnSpc>
                <a:spcPct val="100000"/>
              </a:lnSpc>
              <a:defRPr sz="6500" spc="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Eco-Conscious Crypto? </a:t>
            </a:r>
          </a:p>
        </p:txBody>
      </p:sp>
      <p:sp>
        <p:nvSpPr>
          <p:cNvPr id="156" name="Slide bullet text"/>
          <p:cNvSpPr txBox="1">
            <a:spLocks noGrp="1"/>
          </p:cNvSpPr>
          <p:nvPr>
            <p:ph type="body" idx="1"/>
          </p:nvPr>
        </p:nvSpPr>
        <p:spPr>
          <a:xfrm>
            <a:off x="3599876" y="1559926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57" name="Consensus Mechanism Explained"/>
          <p:cNvSpPr txBox="1"/>
          <p:nvPr/>
        </p:nvSpPr>
        <p:spPr>
          <a:xfrm rot="20905286">
            <a:off x="7477788" y="3426390"/>
            <a:ext cx="10265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58" name="How do we measure Energy Consumption?"/>
          <p:cNvSpPr txBox="1"/>
          <p:nvPr/>
        </p:nvSpPr>
        <p:spPr>
          <a:xfrm>
            <a:off x="967827" y="4808579"/>
            <a:ext cx="1173879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5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4400" dirty="0"/>
              <a:t>How do we measure Energy Consumption?</a:t>
            </a:r>
          </a:p>
        </p:txBody>
      </p:sp>
      <p:sp>
        <p:nvSpPr>
          <p:cNvPr id="159" name="Problem &amp; Background"/>
          <p:cNvSpPr txBox="1"/>
          <p:nvPr/>
        </p:nvSpPr>
        <p:spPr>
          <a:xfrm>
            <a:off x="967828" y="424618"/>
            <a:ext cx="13585450" cy="142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600" b="1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1. </a:t>
            </a:r>
            <a:r>
              <a:rPr dirty="0"/>
              <a:t>Problem &amp;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9DBA0-98FF-8C2D-CE2A-7284B64BD6F0}"/>
              </a:ext>
            </a:extLst>
          </p:cNvPr>
          <p:cNvSpPr txBox="1"/>
          <p:nvPr/>
        </p:nvSpPr>
        <p:spPr>
          <a:xfrm>
            <a:off x="-3268289" y="6163433"/>
            <a:ext cx="12801600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Proposal 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85F0-A5AC-2D21-5085-DF809C862741}"/>
              </a:ext>
            </a:extLst>
          </p:cNvPr>
          <p:cNvSpPr txBox="1"/>
          <p:nvPr/>
        </p:nvSpPr>
        <p:spPr>
          <a:xfrm>
            <a:off x="8248696" y="8062025"/>
            <a:ext cx="9941652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PoW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Bitcoin (BTC-USD)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Ethereum (ETH-USD)</a:t>
            </a:r>
          </a:p>
          <a:p>
            <a:pPr algn="l" defTabSz="457200"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3600" dirty="0"/>
          </a:p>
          <a:p>
            <a:pPr marL="914400" lvl="1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▪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PoS</a:t>
            </a:r>
            <a:r>
              <a:rPr lang="en-US" sz="3600" dirty="0"/>
              <a:t> –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/>
              <a:t>Solana (SOL-BTC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Cardana</a:t>
            </a:r>
            <a:r>
              <a:rPr lang="en-US" sz="3600" dirty="0"/>
              <a:t> (ADA-BTC &amp; 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Algorand</a:t>
            </a:r>
            <a:r>
              <a:rPr lang="en-US" sz="3600" dirty="0"/>
              <a:t> (ALGO-BTC &amp;ETH)</a:t>
            </a:r>
          </a:p>
          <a:p>
            <a:pPr marL="1371600" lvl="2" indent="-317500" algn="l" defTabSz="457200">
              <a:buClr>
                <a:srgbClr val="000000">
                  <a:alpha val="87058"/>
                </a:srgbClr>
              </a:buClr>
              <a:buSzPct val="123000"/>
              <a:buFont typeface="Times Roman"/>
              <a:buChar char="◦"/>
              <a:defRPr sz="3500">
                <a:solidFill>
                  <a:srgbClr val="000000">
                    <a:alpha val="8705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3600" dirty="0" err="1"/>
              <a:t>Tezos</a:t>
            </a:r>
            <a:r>
              <a:rPr lang="en-US" sz="3600" dirty="0"/>
              <a:t> (XTZ-BTC &amp; ETH)</a:t>
            </a:r>
          </a:p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BF3BD-FEA8-753F-46D1-5E95C6C825F8}"/>
              </a:ext>
            </a:extLst>
          </p:cNvPr>
          <p:cNvSpPr txBox="1"/>
          <p:nvPr/>
        </p:nvSpPr>
        <p:spPr>
          <a:xfrm>
            <a:off x="967827" y="7414996"/>
            <a:ext cx="23689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Compare POS &amp; POW for energy efficiency and costs associated with energy usage, rank them, offer 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 sample port</a:t>
            </a:r>
            <a:r>
              <a:rPr lang="en-US" sz="4000" dirty="0"/>
              <a:t>folio of “</a:t>
            </a:r>
            <a:r>
              <a:rPr lang="en-US" sz="4000" dirty="0" err="1"/>
              <a:t>EcoCrypto</a:t>
            </a:r>
            <a:r>
              <a:rPr lang="en-US" sz="4000" dirty="0"/>
              <a:t>” picks for investors who value the environment &amp; profit!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69441-93CC-3FD3-C799-E9AAE5582C45}"/>
              </a:ext>
            </a:extLst>
          </p:cNvPr>
          <p:cNvSpPr txBox="1"/>
          <p:nvPr/>
        </p:nvSpPr>
        <p:spPr>
          <a:xfrm>
            <a:off x="967827" y="2716450"/>
            <a:ext cx="2274277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Bitcoin has about 45% of the crypto market or 570.252 billion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Ethereum has about 20% of the crypto market or 243.536 billion USD</a:t>
            </a:r>
          </a:p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	Together – Both individually consume as much energy as two medium sized countries!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BC43C-91DE-8A55-30A9-73863CAE9101}"/>
              </a:ext>
            </a:extLst>
          </p:cNvPr>
          <p:cNvSpPr txBox="1"/>
          <p:nvPr/>
        </p:nvSpPr>
        <p:spPr>
          <a:xfrm>
            <a:off x="967827" y="5381440"/>
            <a:ext cx="2341617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By Kilowatt/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Terrawatt</a:t>
            </a:r>
            <a:r>
              <a:rPr lang="en-US" sz="4000" dirty="0" err="1"/>
              <a:t>s</a:t>
            </a:r>
            <a:r>
              <a:rPr lang="en-US" sz="4000" dirty="0"/>
              <a:t> per transaction, carbon emissions &amp; renewable resources like wind/solar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isk Cont.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10. </a:t>
            </a:r>
            <a:r>
              <a:rPr dirty="0"/>
              <a:t>Risk Cont.</a:t>
            </a:r>
          </a:p>
        </p:txBody>
      </p:sp>
      <p:sp>
        <p:nvSpPr>
          <p:cNvPr id="196" name="Slide bullet text"/>
          <p:cNvSpPr txBox="1">
            <a:spLocks noGrp="1"/>
          </p:cNvSpPr>
          <p:nvPr>
            <p:ph type="body" idx="1"/>
          </p:nvPr>
        </p:nvSpPr>
        <p:spPr>
          <a:xfrm>
            <a:off x="3694663" y="15717752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7" name="Screen Shot 2022-05-23 at 10.23.34 PM.png" descr="Screen Shot 2022-05-23 at 10.23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49" y="4233660"/>
            <a:ext cx="8336514" cy="574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05-23 at 10.55.45 PM.png" descr="Screen Shot 2022-05-23 at 10.55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33" y="1170016"/>
            <a:ext cx="13874829" cy="11871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erformance &amp; Volatility Comparis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11. </a:t>
            </a:r>
            <a:r>
              <a:rPr dirty="0"/>
              <a:t>Volatility Comparison</a:t>
            </a:r>
          </a:p>
        </p:txBody>
      </p:sp>
      <p:sp>
        <p:nvSpPr>
          <p:cNvPr id="205" name="Slide bullet text"/>
          <p:cNvSpPr txBox="1">
            <a:spLocks noGrp="1"/>
          </p:cNvSpPr>
          <p:nvPr>
            <p:ph type="body" idx="1"/>
          </p:nvPr>
        </p:nvSpPr>
        <p:spPr>
          <a:xfrm>
            <a:off x="2892921" y="16634027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A35240-2101-82C9-9EB2-0C7E247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20" y="2237206"/>
            <a:ext cx="19165100" cy="112661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ily Retur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12. Cumulative</a:t>
            </a:r>
            <a:r>
              <a:rPr dirty="0"/>
              <a:t> Returns</a:t>
            </a:r>
          </a:p>
        </p:txBody>
      </p:sp>
      <p:sp>
        <p:nvSpPr>
          <p:cNvPr id="208" name="Slide bullet text"/>
          <p:cNvSpPr txBox="1">
            <a:spLocks noGrp="1"/>
          </p:cNvSpPr>
          <p:nvPr>
            <p:ph type="body" idx="1"/>
          </p:nvPr>
        </p:nvSpPr>
        <p:spPr>
          <a:xfrm>
            <a:off x="3169384" y="1851397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05034E9-ECB0-3B94-B8F7-671CF9AC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2" y="2198710"/>
            <a:ext cx="21605223" cy="613721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5759CA5-D711-F35C-C623-AAC05E26E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2" y="8255412"/>
            <a:ext cx="19337491" cy="54605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nte Carlo Simulation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13. </a:t>
            </a:r>
            <a:r>
              <a:rPr dirty="0"/>
              <a:t>Monte Carlo Simulation</a:t>
            </a:r>
          </a:p>
        </p:txBody>
      </p:sp>
      <p:sp>
        <p:nvSpPr>
          <p:cNvPr id="214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499" y="18762789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FCB9509-FAF1-656F-55EC-0FA089327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194" y="3945829"/>
            <a:ext cx="13006805" cy="8458460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1DB868-23DB-6DD9-C021-E3D9D08EE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0"/>
            <a:ext cx="11201400" cy="9349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B087397C-E014-4768-5AAC-ACBB5CF78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59" y="2139934"/>
            <a:ext cx="19293444" cy="11576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6C82F-2906-AD42-BB04-5608B57169DE}"/>
              </a:ext>
            </a:extLst>
          </p:cNvPr>
          <p:cNvSpPr txBox="1"/>
          <p:nvPr/>
        </p:nvSpPr>
        <p:spPr>
          <a:xfrm>
            <a:off x="950394" y="-187249"/>
            <a:ext cx="24603738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14. Top 5 Environmentally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 Efficient </a:t>
            </a:r>
            <a:r>
              <a:rPr lang="en-US" sz="8000" dirty="0" err="1">
                <a:solidFill>
                  <a:schemeClr val="bg2">
                    <a:lumMod val="50000"/>
                  </a:schemeClr>
                </a:solidFill>
              </a:rPr>
              <a:t>PoS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 Cryptocurrencies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82208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0 Mineable Cryptocurrencies"/>
          <p:cNvSpPr txBox="1">
            <a:spLocks noGrp="1"/>
          </p:cNvSpPr>
          <p:nvPr>
            <p:ph type="title"/>
          </p:nvPr>
        </p:nvSpPr>
        <p:spPr>
          <a:xfrm>
            <a:off x="1206500" y="581867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15.     </a:t>
            </a:r>
            <a:r>
              <a:rPr dirty="0"/>
              <a:t>20 Mineable Cryptocurrencies</a:t>
            </a:r>
          </a:p>
        </p:txBody>
      </p:sp>
      <p:sp>
        <p:nvSpPr>
          <p:cNvPr id="176" name="Slide bullet text"/>
          <p:cNvSpPr txBox="1">
            <a:spLocks noGrp="1"/>
          </p:cNvSpPr>
          <p:nvPr>
            <p:ph type="body" idx="1"/>
          </p:nvPr>
        </p:nvSpPr>
        <p:spPr>
          <a:xfrm>
            <a:off x="1917403" y="1616799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77" name="Screen Shot 2022-05-23 at 10.13.26 PM.png" descr="Screen Shot 2022-05-23 at 10.13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76" y="2136667"/>
            <a:ext cx="17097075" cy="11152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clusions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16. </a:t>
            </a:r>
            <a:r>
              <a:rPr dirty="0"/>
              <a:t>Conclusions</a:t>
            </a:r>
          </a:p>
        </p:txBody>
      </p:sp>
      <p:sp>
        <p:nvSpPr>
          <p:cNvPr id="217" name="Slide bullet text"/>
          <p:cNvSpPr txBox="1">
            <a:spLocks noGrp="1"/>
          </p:cNvSpPr>
          <p:nvPr>
            <p:ph type="body" idx="1"/>
          </p:nvPr>
        </p:nvSpPr>
        <p:spPr>
          <a:xfrm>
            <a:off x="2395289" y="18679850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E0A89-2735-5AE8-707C-199890A5F77A}"/>
              </a:ext>
            </a:extLst>
          </p:cNvPr>
          <p:cNvSpPr txBox="1"/>
          <p:nvPr/>
        </p:nvSpPr>
        <p:spPr>
          <a:xfrm>
            <a:off x="1446028" y="2718786"/>
            <a:ext cx="2122258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*The energy mechanism (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PoS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vs.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PoW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) is closely related to the total energy consumed of any given crypto currency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071DA-A9C4-9F70-4345-9973C2EFBFA7}"/>
              </a:ext>
            </a:extLst>
          </p:cNvPr>
          <p:cNvSpPr txBox="1"/>
          <p:nvPr/>
        </p:nvSpPr>
        <p:spPr>
          <a:xfrm>
            <a:off x="1463749" y="5278080"/>
            <a:ext cx="2145650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*Proof of Work consensus mechanisms are MUCH less efficient than Proof of Stake consensus mechanisms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F8292-5143-FECA-A198-5A644F7DD4AA}"/>
              </a:ext>
            </a:extLst>
          </p:cNvPr>
          <p:cNvSpPr txBox="1"/>
          <p:nvPr/>
        </p:nvSpPr>
        <p:spPr>
          <a:xfrm>
            <a:off x="1463749" y="7839751"/>
            <a:ext cx="210099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*Energy efficiency of the crypto is an important parameter to measure against BTC &amp; ETH who are highly energy inefficient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F47D6-C07A-B947-5D04-483250BEECF2}"/>
              </a:ext>
            </a:extLst>
          </p:cNvPr>
          <p:cNvSpPr txBox="1"/>
          <p:nvPr/>
        </p:nvSpPr>
        <p:spPr>
          <a:xfrm>
            <a:off x="1637414" y="10412742"/>
            <a:ext cx="212828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*Cryptocurrencies are still a fairly volatile commodity regardless of energy consumption, trends in the value of these commodities </a:t>
            </a:r>
            <a:r>
              <a:rPr lang="en-US" sz="4800" dirty="0"/>
              <a:t>remains unpredictable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ommendations &amp; Future Research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17. </a:t>
            </a:r>
            <a:r>
              <a:rPr dirty="0"/>
              <a:t>Recommendations &amp; Future Research</a:t>
            </a:r>
          </a:p>
        </p:txBody>
      </p:sp>
      <p:sp>
        <p:nvSpPr>
          <p:cNvPr id="22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18735143"/>
            <a:ext cx="21971002" cy="825601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4D9E1-77DD-C36F-49CF-02CFA887A2BE}"/>
              </a:ext>
            </a:extLst>
          </p:cNvPr>
          <p:cNvSpPr txBox="1"/>
          <p:nvPr/>
        </p:nvSpPr>
        <p:spPr>
          <a:xfrm>
            <a:off x="1206499" y="2611087"/>
            <a:ext cx="2197100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 Businesses, local, state, and national governments should consider the energy consumption &amp; efficiency of blockchain technologies, as well as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longterm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environmental impact. EXAMPLE – Miami local govt use!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CF755-71B3-F0F9-7078-D6782A84801E}"/>
              </a:ext>
            </a:extLst>
          </p:cNvPr>
          <p:cNvSpPr txBox="1"/>
          <p:nvPr/>
        </p:nvSpPr>
        <p:spPr>
          <a:xfrm>
            <a:off x="1206499" y="5763979"/>
            <a:ext cx="2114313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*More focus on renewable energy sources for blockchain solutions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9418C-B38C-B0E6-AF31-F1F145E626D3}"/>
              </a:ext>
            </a:extLst>
          </p:cNvPr>
          <p:cNvSpPr txBox="1"/>
          <p:nvPr/>
        </p:nvSpPr>
        <p:spPr>
          <a:xfrm>
            <a:off x="1206499" y="7559392"/>
            <a:ext cx="22376515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/>
              <a:t>*Software Engineers should develop alternative types of consensus mechanisms &amp; verification protocols to avoid excessive energy consumption as crypto becomes more popular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12670-8C05-3BB7-2773-EE53B89DCE18}"/>
              </a:ext>
            </a:extLst>
          </p:cNvPr>
          <p:cNvSpPr txBox="1"/>
          <p:nvPr/>
        </p:nvSpPr>
        <p:spPr>
          <a:xfrm>
            <a:off x="1206499" y="10832133"/>
            <a:ext cx="219710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*Purchase eco-friendly crypto </a:t>
            </a:r>
            <a:r>
              <a:rPr lang="en-US" sz="4800" dirty="0"/>
              <a:t>to become a part of the solution!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posal"/>
          <p:cNvSpPr txBox="1">
            <a:spLocks noGrp="1"/>
          </p:cNvSpPr>
          <p:nvPr>
            <p:ph type="title"/>
          </p:nvPr>
        </p:nvSpPr>
        <p:spPr>
          <a:xfrm>
            <a:off x="893135" y="6716848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Method</a:t>
            </a:r>
            <a:endParaRPr dirty="0"/>
          </a:p>
        </p:txBody>
      </p:sp>
      <p:sp>
        <p:nvSpPr>
          <p:cNvPr id="162" name="Slide bullet text"/>
          <p:cNvSpPr txBox="1">
            <a:spLocks noGrp="1"/>
          </p:cNvSpPr>
          <p:nvPr>
            <p:ph type="body" idx="1"/>
          </p:nvPr>
        </p:nvSpPr>
        <p:spPr>
          <a:xfrm>
            <a:off x="-3651343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sp>
        <p:nvSpPr>
          <p:cNvPr id="163" name="Hypotheses…"/>
          <p:cNvSpPr txBox="1"/>
          <p:nvPr/>
        </p:nvSpPr>
        <p:spPr>
          <a:xfrm>
            <a:off x="893135" y="1082119"/>
            <a:ext cx="21971002" cy="465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8500" b="1">
                <a:solidFill>
                  <a:srgbClr val="000000"/>
                </a:solidFill>
              </a:defRPr>
            </a:pPr>
            <a:r>
              <a:rPr lang="en-US" dirty="0"/>
              <a:t>2. </a:t>
            </a:r>
            <a:r>
              <a:rPr dirty="0"/>
              <a:t>Hypotheses</a:t>
            </a:r>
          </a:p>
          <a:p>
            <a:pPr algn="l" defTabSz="457200">
              <a:defRPr sz="3100" b="1">
                <a:solidFill>
                  <a:srgbClr val="000000"/>
                </a:solidFill>
              </a:defRPr>
            </a:pPr>
            <a:endParaRPr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Stake cryptocurrencies (no matter their expected use) are more environmentally friendly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than non-Proof of Stake cryptocurrencies (specifically comparing Proof of Work cryptocurrencies).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endParaRPr sz="3600" dirty="0"/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Proof of Work cryptocurrencies outperform Proof of Stake cryptocurrencies in regards to cumulative returns, </a:t>
            </a:r>
          </a:p>
          <a:p>
            <a:pPr algn="l" defTabSz="457200">
              <a:defRPr sz="3100">
                <a:solidFill>
                  <a:srgbClr val="000000"/>
                </a:solidFill>
              </a:defRPr>
            </a:pPr>
            <a:r>
              <a:rPr sz="3600" dirty="0"/>
              <a:t>however Proof of Stake cryptocurrencies are less volatile and less risky. </a:t>
            </a:r>
          </a:p>
        </p:txBody>
      </p:sp>
      <p:sp>
        <p:nvSpPr>
          <p:cNvPr id="164" name="Define and distinguish eco-friendly and non eco-friendly blockchain technologies…"/>
          <p:cNvSpPr txBox="1"/>
          <p:nvPr/>
        </p:nvSpPr>
        <p:spPr>
          <a:xfrm>
            <a:off x="7634332" y="5175547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DC192-36DE-618F-B6C7-A0E67E807AF1}"/>
              </a:ext>
            </a:extLst>
          </p:cNvPr>
          <p:cNvSpPr txBox="1"/>
          <p:nvPr/>
        </p:nvSpPr>
        <p:spPr>
          <a:xfrm>
            <a:off x="893135" y="7029738"/>
            <a:ext cx="22838735" cy="5509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and distinguish eco-friendly and non eco-friendly blockchain technologies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Define </a:t>
            </a:r>
            <a:r>
              <a:rPr lang="en-US" sz="3200" dirty="0" err="1"/>
              <a:t>PoW</a:t>
            </a:r>
            <a:r>
              <a:rPr lang="en-US" sz="3200" dirty="0"/>
              <a:t> and Pos Portfolios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Fetch and compile Historical Data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Volatility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Analyze Risk</a:t>
            </a:r>
          </a:p>
          <a:p>
            <a:pPr algn="l">
              <a:defRPr sz="3000">
                <a:solidFill>
                  <a:srgbClr val="000000"/>
                </a:solidFill>
              </a:defRPr>
            </a:pPr>
            <a:endParaRPr lang="en-US" sz="3200" dirty="0"/>
          </a:p>
          <a:p>
            <a:pPr algn="l">
              <a:defRPr sz="3000">
                <a:solidFill>
                  <a:srgbClr val="000000"/>
                </a:solidFill>
              </a:defRPr>
            </a:pPr>
            <a:r>
              <a:rPr lang="en-US" sz="3200" dirty="0"/>
              <a:t>Monte-Carlo Simulation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ergy &amp; Efficiency Data Compiled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3. </a:t>
            </a:r>
            <a:r>
              <a:rPr dirty="0"/>
              <a:t>Energy &amp; Efficiency Data Compiled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B3982-1085-DDB9-3DCF-AE563069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5" y="2512664"/>
            <a:ext cx="21754213" cy="114832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Collected &amp; Explored via Coinbas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4. </a:t>
            </a:r>
            <a:r>
              <a:rPr dirty="0"/>
              <a:t>Data Collected &amp; Explored via Coinbase</a:t>
            </a:r>
          </a:p>
        </p:txBody>
      </p:sp>
      <p:sp>
        <p:nvSpPr>
          <p:cNvPr id="167" name="Slide bullet text"/>
          <p:cNvSpPr txBox="1">
            <a:spLocks noGrp="1"/>
          </p:cNvSpPr>
          <p:nvPr>
            <p:ph type="body" idx="1"/>
          </p:nvPr>
        </p:nvSpPr>
        <p:spPr>
          <a:xfrm>
            <a:off x="2652004" y="16239081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68" name="Screen Shot 2022-05-23 at 10.10.39 PM.png" descr="Screen Shot 2022-05-23 at 10.10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55" y="4805916"/>
            <a:ext cx="8997376" cy="498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22-05-23 at 10.10.58 PM.png" descr="Screen Shot 2022-05-23 at 10.10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91" y="2254102"/>
            <a:ext cx="15611309" cy="11461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CF5F70-4B0B-6B6D-89EA-F7EF4CB9DB2F}"/>
              </a:ext>
            </a:extLst>
          </p:cNvPr>
          <p:cNvSpPr txBox="1"/>
          <p:nvPr/>
        </p:nvSpPr>
        <p:spPr>
          <a:xfrm>
            <a:off x="1440710" y="439020"/>
            <a:ext cx="18527233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5. Data sets &amp; Data frames utilized</a:t>
            </a:r>
          </a:p>
        </p:txBody>
      </p:sp>
      <p:pic>
        <p:nvPicPr>
          <p:cNvPr id="11" name="Picture 10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B077F827-0ACE-E1CC-E862-203839AF3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10" y="1801655"/>
            <a:ext cx="16060481" cy="5930159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A3D0BA-072F-FC12-E812-CD59B3632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10" y="7958427"/>
            <a:ext cx="7363048" cy="5757573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9449BF-E0F2-9C5C-3EF6-C4E1790E2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39" y="7958427"/>
            <a:ext cx="14144176" cy="57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46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7885C6-B776-A7C8-7212-ABCCA441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10" y="229429"/>
            <a:ext cx="14361904" cy="13257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2978B-14BF-C5FC-FC9E-5D073E74EDDC}"/>
              </a:ext>
            </a:extLst>
          </p:cNvPr>
          <p:cNvSpPr txBox="1"/>
          <p:nvPr/>
        </p:nvSpPr>
        <p:spPr>
          <a:xfrm>
            <a:off x="808073" y="736874"/>
            <a:ext cx="7017489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6. Analyzin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g Efficiency in </a:t>
            </a:r>
            <a:r>
              <a:rPr lang="en-US" sz="8000" dirty="0" err="1">
                <a:solidFill>
                  <a:schemeClr val="bg2">
                    <a:lumMod val="50000"/>
                  </a:schemeClr>
                </a:solidFill>
              </a:rPr>
              <a:t>EcoCryptos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9345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erformance &amp; Volatility"/>
          <p:cNvSpPr txBox="1">
            <a:spLocks noGrp="1"/>
          </p:cNvSpPr>
          <p:nvPr>
            <p:ph type="title"/>
          </p:nvPr>
        </p:nvSpPr>
        <p:spPr>
          <a:xfrm>
            <a:off x="1206500" y="526574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7. </a:t>
            </a:r>
            <a:r>
              <a:rPr dirty="0"/>
              <a:t>Performance &amp; Volatility</a:t>
            </a:r>
          </a:p>
        </p:txBody>
      </p:sp>
      <p:sp>
        <p:nvSpPr>
          <p:cNvPr id="184" name="Slide bullet text"/>
          <p:cNvSpPr txBox="1">
            <a:spLocks noGrp="1"/>
          </p:cNvSpPr>
          <p:nvPr>
            <p:ph type="body" idx="1"/>
          </p:nvPr>
        </p:nvSpPr>
        <p:spPr>
          <a:xfrm>
            <a:off x="1727829" y="16310171"/>
            <a:ext cx="21971002" cy="825601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85" name="Screen Shot 2022-05-23 at 10.19.46 PM.png" descr="Screen Shot 2022-05-23 at 10.19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2" y="1908757"/>
            <a:ext cx="17278569" cy="1142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Volatility Cont."/>
          <p:cNvSpPr txBox="1">
            <a:spLocks noGrp="1"/>
          </p:cNvSpPr>
          <p:nvPr>
            <p:ph type="title"/>
          </p:nvPr>
        </p:nvSpPr>
        <p:spPr>
          <a:xfrm>
            <a:off x="1012976" y="554221"/>
            <a:ext cx="21971002" cy="1433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/>
            </a:lvl1pPr>
          </a:lstStyle>
          <a:p>
            <a:r>
              <a:rPr lang="en-US" sz="8000" dirty="0"/>
              <a:t>8. </a:t>
            </a:r>
            <a:r>
              <a:rPr sz="8000" dirty="0"/>
              <a:t>Volatilit</a:t>
            </a:r>
            <a:r>
              <a:rPr lang="en-US" sz="8000" dirty="0"/>
              <a:t>y</a:t>
            </a:r>
            <a:r>
              <a:rPr sz="8000" dirty="0"/>
              <a:t> Cont.</a:t>
            </a:r>
          </a:p>
        </p:txBody>
      </p:sp>
      <p:sp>
        <p:nvSpPr>
          <p:cNvPr id="188" name="\"/>
          <p:cNvSpPr txBox="1">
            <a:spLocks noGrp="1"/>
          </p:cNvSpPr>
          <p:nvPr>
            <p:ph type="body" idx="1"/>
          </p:nvPr>
        </p:nvSpPr>
        <p:spPr>
          <a:xfrm>
            <a:off x="2841578" y="16073203"/>
            <a:ext cx="21971002" cy="8256013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</a:lstStyle>
          <a:p>
            <a:r>
              <a:t>\</a:t>
            </a:r>
          </a:p>
        </p:txBody>
      </p:sp>
      <p:pic>
        <p:nvPicPr>
          <p:cNvPr id="189" name="Screen Shot 2022-05-23 at 10.20.43 PM.png" descr="Screen Shot 2022-05-23 at 10.20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62" y="1617839"/>
            <a:ext cx="18496571" cy="52475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18998-E75A-1D41-3304-75EC1A30ECDB}"/>
              </a:ext>
            </a:extLst>
          </p:cNvPr>
          <p:cNvSpPr txBox="1"/>
          <p:nvPr/>
        </p:nvSpPr>
        <p:spPr>
          <a:xfrm>
            <a:off x="-170121" y="6858000"/>
            <a:ext cx="8187071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8000" b="1" dirty="0" err="1">
                <a:solidFill>
                  <a:schemeClr val="bg2">
                    <a:lumMod val="50000"/>
                  </a:schemeClr>
                </a:solidFill>
              </a:rPr>
              <a:t>PoW</a:t>
            </a:r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 vs. </a:t>
            </a:r>
            <a:r>
              <a:rPr lang="en-US" sz="8000" b="1" dirty="0" err="1">
                <a:solidFill>
                  <a:schemeClr val="bg2">
                    <a:lumMod val="50000"/>
                  </a:schemeClr>
                </a:solidFill>
              </a:rPr>
              <a:t>PoS</a:t>
            </a:r>
            <a:r>
              <a:rPr lang="en-US" sz="8000" b="1" dirty="0">
                <a:solidFill>
                  <a:schemeClr val="bg2">
                    <a:lumMod val="50000"/>
                  </a:schemeClr>
                </a:solidFill>
              </a:rPr>
              <a:t> Trade Volume Comparisons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40C7365-EBC2-DA55-61CC-1B0E4F83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25" y="6395919"/>
            <a:ext cx="13248167" cy="73395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isk"/>
          <p:cNvSpPr txBox="1">
            <a:spLocks noGrp="1"/>
          </p:cNvSpPr>
          <p:nvPr>
            <p:ph type="title"/>
          </p:nvPr>
        </p:nvSpPr>
        <p:spPr>
          <a:xfrm>
            <a:off x="1206500" y="471282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 lang="en-US" dirty="0"/>
              <a:t>9. </a:t>
            </a:r>
            <a:r>
              <a:rPr dirty="0"/>
              <a:t>Risk</a:t>
            </a:r>
            <a:r>
              <a:rPr lang="en-US" dirty="0"/>
              <a:t> Analysis</a:t>
            </a:r>
            <a:endParaRPr dirty="0"/>
          </a:p>
        </p:txBody>
      </p:sp>
      <p:sp>
        <p:nvSpPr>
          <p:cNvPr id="192" name="Slide bullet text"/>
          <p:cNvSpPr txBox="1">
            <a:spLocks noGrp="1"/>
          </p:cNvSpPr>
          <p:nvPr>
            <p:ph type="body" idx="1"/>
          </p:nvPr>
        </p:nvSpPr>
        <p:spPr>
          <a:xfrm>
            <a:off x="1964797" y="15978417"/>
            <a:ext cx="21971002" cy="825601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endParaRPr/>
          </a:p>
        </p:txBody>
      </p:sp>
      <p:pic>
        <p:nvPicPr>
          <p:cNvPr id="193" name="Screen Shot 2022-05-23 at 10.21.11 PM.png" descr="Screen Shot 2022-05-23 at 10.21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60" y="1752678"/>
            <a:ext cx="17892969" cy="1196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482</Words>
  <Application>Microsoft Office PowerPoint</Application>
  <PresentationFormat>Custom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Helvetica</vt:lpstr>
      <vt:lpstr>Helvetica Neue</vt:lpstr>
      <vt:lpstr>Helvetica Neue Medium</vt:lpstr>
      <vt:lpstr>Times Roman</vt:lpstr>
      <vt:lpstr>21_BasicWhite</vt:lpstr>
      <vt:lpstr>Eco-Conscious Crypto? </vt:lpstr>
      <vt:lpstr>Method</vt:lpstr>
      <vt:lpstr>3. Energy &amp; Efficiency Data Compiled </vt:lpstr>
      <vt:lpstr>4. Data Collected &amp; Explored via Coinbase</vt:lpstr>
      <vt:lpstr>PowerPoint Presentation</vt:lpstr>
      <vt:lpstr>PowerPoint Presentation</vt:lpstr>
      <vt:lpstr>7. Performance &amp; Volatility</vt:lpstr>
      <vt:lpstr>8. Volatility Cont.</vt:lpstr>
      <vt:lpstr>9. Risk Analysis</vt:lpstr>
      <vt:lpstr>10. Risk Cont.</vt:lpstr>
      <vt:lpstr>11. Volatility Comparison</vt:lpstr>
      <vt:lpstr>12. Cumulative Returns</vt:lpstr>
      <vt:lpstr>13. Monte Carlo Simulation</vt:lpstr>
      <vt:lpstr>PowerPoint Presentation</vt:lpstr>
      <vt:lpstr>15.     20 Mineable Cryptocurrencies</vt:lpstr>
      <vt:lpstr>16. Conclusions</vt:lpstr>
      <vt:lpstr>17. Recommendations &amp; 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for Energy Conscious Investors</dc:title>
  <cp:lastModifiedBy>Julia Harrison</cp:lastModifiedBy>
  <cp:revision>14</cp:revision>
  <dcterms:modified xsi:type="dcterms:W3CDTF">2022-05-25T00:02:26Z</dcterms:modified>
</cp:coreProperties>
</file>